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2">
  <p:sldMasterIdLst>
    <p:sldMasterId id="2147483648" r:id="rId1"/>
  </p:sldMasterIdLst>
  <p:notesMasterIdLst>
    <p:notesMasterId r:id="rId3"/>
  </p:notesMasterIdLst>
  <p:sldIdLst>
    <p:sldId id="256" r:id="rId2"/>
  </p:sldIdLst>
  <p:sldSz cx="18002250" cy="25203150"/>
  <p:notesSz cx="7104063" cy="10234613"/>
  <p:defaultTextStyle>
    <a:defPPr>
      <a:defRPr lang="ar-DZ"/>
    </a:defPPr>
    <a:lvl1pPr marL="0" algn="r" defTabSz="1081566" rtl="1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0784" algn="r" defTabSz="1081566" rtl="1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1566" algn="r" defTabSz="1081566" rtl="1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22351" algn="r" defTabSz="1081566" rtl="1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63133" algn="r" defTabSz="1081566" rtl="1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03918" algn="r" defTabSz="1081566" rtl="1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44702" algn="r" defTabSz="1081566" rtl="1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85484" algn="r" defTabSz="1081566" rtl="1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26269" algn="r" defTabSz="1081566" rtl="1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aximized" horzBarState="maximized">
    <p:restoredLeft sz="84504" autoAdjust="0"/>
    <p:restoredTop sz="94638" autoAdjust="0"/>
  </p:normalViewPr>
  <p:slideViewPr>
    <p:cSldViewPr>
      <p:cViewPr>
        <p:scale>
          <a:sx n="66" d="100"/>
          <a:sy n="66" d="100"/>
        </p:scale>
        <p:origin x="-1014" y="6768"/>
      </p:cViewPr>
      <p:guideLst>
        <p:guide orient="horz" pos="7938"/>
        <p:guide pos="56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402590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EA9FADA-09F0-4970-8F58-3D83F5DFBE6B}" type="datetimeFigureOut">
              <a:rPr lang="ar-SA" smtClean="0"/>
              <a:pPr/>
              <a:t>15/11/1442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2182813" y="768350"/>
            <a:ext cx="27384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402590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AC267C2-E4E2-42EF-9612-63C8955A8F6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1082101" rtl="1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1050" algn="r" defTabSz="1082101" rtl="1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2101" algn="r" defTabSz="1082101" rtl="1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23151" algn="r" defTabSz="1082101" rtl="1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64202" algn="r" defTabSz="1082101" rtl="1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05252" algn="r" defTabSz="1082101" rtl="1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46303" algn="r" defTabSz="1082101" rtl="1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87353" algn="r" defTabSz="1082101" rtl="1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28404" algn="r" defTabSz="1082101" rtl="1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2182813" y="768350"/>
            <a:ext cx="2738437" cy="3836988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267C2-E4E2-42EF-9612-63C8955A8F6B}" type="slidenum">
              <a:rPr lang="ar-SA" smtClean="0"/>
              <a:pPr/>
              <a:t>1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350170" y="7829321"/>
            <a:ext cx="15301912" cy="5402342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DZ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700338" y="14281784"/>
            <a:ext cx="12601576" cy="64408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0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22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63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03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44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85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26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DZ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D73F-6D79-46EC-ADA2-44FBD8A7208C}" type="datetimeFigureOut">
              <a:rPr lang="ar-DZ" smtClean="0"/>
              <a:pPr/>
              <a:t>15-11-1442</a:t>
            </a:fld>
            <a:endParaRPr lang="ar-DZ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AC00-F86E-4541-87E8-64CEE8575323}" type="slidenum">
              <a:rPr lang="ar-DZ" smtClean="0"/>
              <a:pPr/>
              <a:t>‹#›</a:t>
            </a:fld>
            <a:endParaRPr lang="ar-D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DZ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DZ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D73F-6D79-46EC-ADA2-44FBD8A7208C}" type="datetimeFigureOut">
              <a:rPr lang="ar-DZ" smtClean="0"/>
              <a:pPr/>
              <a:t>15-11-1442</a:t>
            </a:fld>
            <a:endParaRPr lang="ar-DZ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AC00-F86E-4541-87E8-64CEE8575323}" type="slidenum">
              <a:rPr lang="ar-DZ" smtClean="0"/>
              <a:pPr/>
              <a:t>‹#›</a:t>
            </a:fld>
            <a:endParaRPr lang="ar-D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13051632" y="3162062"/>
            <a:ext cx="4050506" cy="67400926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DZ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900112" y="3162062"/>
            <a:ext cx="11851481" cy="67400926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DZ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D73F-6D79-46EC-ADA2-44FBD8A7208C}" type="datetimeFigureOut">
              <a:rPr lang="ar-DZ" smtClean="0"/>
              <a:pPr/>
              <a:t>15-11-1442</a:t>
            </a:fld>
            <a:endParaRPr lang="ar-DZ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AC00-F86E-4541-87E8-64CEE8575323}" type="slidenum">
              <a:rPr lang="ar-DZ" smtClean="0"/>
              <a:pPr/>
              <a:t>‹#›</a:t>
            </a:fld>
            <a:endParaRPr lang="ar-D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DZ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DZ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D73F-6D79-46EC-ADA2-44FBD8A7208C}" type="datetimeFigureOut">
              <a:rPr lang="ar-DZ" smtClean="0"/>
              <a:pPr/>
              <a:t>15-11-1442</a:t>
            </a:fld>
            <a:endParaRPr lang="ar-DZ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AC00-F86E-4541-87E8-64CEE8575323}" type="slidenum">
              <a:rPr lang="ar-DZ" smtClean="0"/>
              <a:pPr/>
              <a:t>‹#›</a:t>
            </a:fld>
            <a:endParaRPr lang="ar-D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22053" y="16195367"/>
            <a:ext cx="15301912" cy="5005625"/>
          </a:xfrm>
        </p:spPr>
        <p:txBody>
          <a:bodyPr anchor="t"/>
          <a:lstStyle>
            <a:lvl1pPr algn="r">
              <a:defRPr sz="49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DZ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422053" y="10682180"/>
            <a:ext cx="15301912" cy="5513187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4078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15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2235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6313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0391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4470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7854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2626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D73F-6D79-46EC-ADA2-44FBD8A7208C}" type="datetimeFigureOut">
              <a:rPr lang="ar-DZ" smtClean="0"/>
              <a:pPr/>
              <a:t>15-11-1442</a:t>
            </a:fld>
            <a:endParaRPr lang="ar-DZ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AC00-F86E-4541-87E8-64CEE8575323}" type="slidenum">
              <a:rPr lang="ar-DZ" smtClean="0"/>
              <a:pPr/>
              <a:t>‹#›</a:t>
            </a:fld>
            <a:endParaRPr lang="ar-D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DZ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900113" y="18429805"/>
            <a:ext cx="7950994" cy="52133183"/>
          </a:xfrm>
        </p:spPr>
        <p:txBody>
          <a:bodyPr/>
          <a:lstStyle>
            <a:lvl1pPr>
              <a:defRPr sz="32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DZ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9151146" y="18429805"/>
            <a:ext cx="7950994" cy="52133183"/>
          </a:xfrm>
        </p:spPr>
        <p:txBody>
          <a:bodyPr/>
          <a:lstStyle>
            <a:lvl1pPr>
              <a:defRPr sz="32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DZ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D73F-6D79-46EC-ADA2-44FBD8A7208C}" type="datetimeFigureOut">
              <a:rPr lang="ar-DZ" smtClean="0"/>
              <a:pPr/>
              <a:t>15-11-1442</a:t>
            </a:fld>
            <a:endParaRPr lang="ar-DZ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AC00-F86E-4541-87E8-64CEE8575323}" type="slidenum">
              <a:rPr lang="ar-DZ" smtClean="0"/>
              <a:pPr/>
              <a:t>‹#›</a:t>
            </a:fld>
            <a:endParaRPr lang="ar-D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00113" y="1009296"/>
            <a:ext cx="16202026" cy="4200525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DZ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00113" y="5641540"/>
            <a:ext cx="7954120" cy="2351126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40784" indent="0">
              <a:buNone/>
              <a:defRPr sz="2500" b="1"/>
            </a:lvl2pPr>
            <a:lvl3pPr marL="1081566" indent="0">
              <a:buNone/>
              <a:defRPr sz="2100" b="1"/>
            </a:lvl3pPr>
            <a:lvl4pPr marL="1622351" indent="0">
              <a:buNone/>
              <a:defRPr sz="1900" b="1"/>
            </a:lvl4pPr>
            <a:lvl5pPr marL="2163133" indent="0">
              <a:buNone/>
              <a:defRPr sz="1900" b="1"/>
            </a:lvl5pPr>
            <a:lvl6pPr marL="2703918" indent="0">
              <a:buNone/>
              <a:defRPr sz="1900" b="1"/>
            </a:lvl6pPr>
            <a:lvl7pPr marL="3244702" indent="0">
              <a:buNone/>
              <a:defRPr sz="1900" b="1"/>
            </a:lvl7pPr>
            <a:lvl8pPr marL="3785484" indent="0">
              <a:buNone/>
              <a:defRPr sz="1900" b="1"/>
            </a:lvl8pPr>
            <a:lvl9pPr marL="4326269" indent="0">
              <a:buNone/>
              <a:defRPr sz="19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900113" y="7992666"/>
            <a:ext cx="7954120" cy="1452098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DZ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9144896" y="5641540"/>
            <a:ext cx="7957244" cy="2351126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40784" indent="0">
              <a:buNone/>
              <a:defRPr sz="2500" b="1"/>
            </a:lvl2pPr>
            <a:lvl3pPr marL="1081566" indent="0">
              <a:buNone/>
              <a:defRPr sz="2100" b="1"/>
            </a:lvl3pPr>
            <a:lvl4pPr marL="1622351" indent="0">
              <a:buNone/>
              <a:defRPr sz="1900" b="1"/>
            </a:lvl4pPr>
            <a:lvl5pPr marL="2163133" indent="0">
              <a:buNone/>
              <a:defRPr sz="1900" b="1"/>
            </a:lvl5pPr>
            <a:lvl6pPr marL="2703918" indent="0">
              <a:buNone/>
              <a:defRPr sz="1900" b="1"/>
            </a:lvl6pPr>
            <a:lvl7pPr marL="3244702" indent="0">
              <a:buNone/>
              <a:defRPr sz="1900" b="1"/>
            </a:lvl7pPr>
            <a:lvl8pPr marL="3785484" indent="0">
              <a:buNone/>
              <a:defRPr sz="1900" b="1"/>
            </a:lvl8pPr>
            <a:lvl9pPr marL="4326269" indent="0">
              <a:buNone/>
              <a:defRPr sz="19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9144896" y="7992666"/>
            <a:ext cx="7957244" cy="1452098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DZ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D73F-6D79-46EC-ADA2-44FBD8A7208C}" type="datetimeFigureOut">
              <a:rPr lang="ar-DZ" smtClean="0"/>
              <a:pPr/>
              <a:t>15-11-1442</a:t>
            </a:fld>
            <a:endParaRPr lang="ar-DZ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AC00-F86E-4541-87E8-64CEE8575323}" type="slidenum">
              <a:rPr lang="ar-DZ" smtClean="0"/>
              <a:pPr/>
              <a:t>‹#›</a:t>
            </a:fld>
            <a:endParaRPr lang="ar-D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DZ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D73F-6D79-46EC-ADA2-44FBD8A7208C}" type="datetimeFigureOut">
              <a:rPr lang="ar-DZ" smtClean="0"/>
              <a:pPr/>
              <a:t>15-11-1442</a:t>
            </a:fld>
            <a:endParaRPr lang="ar-DZ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AC00-F86E-4541-87E8-64CEE8575323}" type="slidenum">
              <a:rPr lang="ar-DZ" smtClean="0"/>
              <a:pPr/>
              <a:t>‹#›</a:t>
            </a:fld>
            <a:endParaRPr lang="ar-D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D73F-6D79-46EC-ADA2-44FBD8A7208C}" type="datetimeFigureOut">
              <a:rPr lang="ar-DZ" smtClean="0"/>
              <a:pPr/>
              <a:t>15-11-1442</a:t>
            </a:fld>
            <a:endParaRPr lang="ar-DZ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AC00-F86E-4541-87E8-64CEE8575323}" type="slidenum">
              <a:rPr lang="ar-DZ" smtClean="0"/>
              <a:pPr/>
              <a:t>‹#›</a:t>
            </a:fld>
            <a:endParaRPr lang="ar-D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00120" y="1003459"/>
            <a:ext cx="5922617" cy="4270533"/>
          </a:xfrm>
        </p:spPr>
        <p:txBody>
          <a:bodyPr anchor="b"/>
          <a:lstStyle>
            <a:lvl1pPr algn="r">
              <a:defRPr sz="25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DZ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038380" y="1003468"/>
            <a:ext cx="10063758" cy="21510190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DZ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900120" y="5274002"/>
            <a:ext cx="5922617" cy="17239657"/>
          </a:xfrm>
        </p:spPr>
        <p:txBody>
          <a:bodyPr/>
          <a:lstStyle>
            <a:lvl1pPr marL="0" indent="0">
              <a:buNone/>
              <a:defRPr sz="1700"/>
            </a:lvl1pPr>
            <a:lvl2pPr marL="540784" indent="0">
              <a:buNone/>
              <a:defRPr sz="1300"/>
            </a:lvl2pPr>
            <a:lvl3pPr marL="1081566" indent="0">
              <a:buNone/>
              <a:defRPr sz="1100"/>
            </a:lvl3pPr>
            <a:lvl4pPr marL="1622351" indent="0">
              <a:buNone/>
              <a:defRPr sz="1100"/>
            </a:lvl4pPr>
            <a:lvl5pPr marL="2163133" indent="0">
              <a:buNone/>
              <a:defRPr sz="1100"/>
            </a:lvl5pPr>
            <a:lvl6pPr marL="2703918" indent="0">
              <a:buNone/>
              <a:defRPr sz="1100"/>
            </a:lvl6pPr>
            <a:lvl7pPr marL="3244702" indent="0">
              <a:buNone/>
              <a:defRPr sz="1100"/>
            </a:lvl7pPr>
            <a:lvl8pPr marL="3785484" indent="0">
              <a:buNone/>
              <a:defRPr sz="1100"/>
            </a:lvl8pPr>
            <a:lvl9pPr marL="4326269" indent="0">
              <a:buNone/>
              <a:defRPr sz="11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D73F-6D79-46EC-ADA2-44FBD8A7208C}" type="datetimeFigureOut">
              <a:rPr lang="ar-DZ" smtClean="0"/>
              <a:pPr/>
              <a:t>15-11-1442</a:t>
            </a:fld>
            <a:endParaRPr lang="ar-DZ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AC00-F86E-4541-87E8-64CEE8575323}" type="slidenum">
              <a:rPr lang="ar-DZ" smtClean="0"/>
              <a:pPr/>
              <a:t>‹#›</a:t>
            </a:fld>
            <a:endParaRPr lang="ar-D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28568" y="17642206"/>
            <a:ext cx="10801350" cy="2082762"/>
          </a:xfrm>
        </p:spPr>
        <p:txBody>
          <a:bodyPr anchor="b"/>
          <a:lstStyle>
            <a:lvl1pPr algn="r">
              <a:defRPr sz="25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DZ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528568" y="2251948"/>
            <a:ext cx="10801350" cy="15121890"/>
          </a:xfrm>
        </p:spPr>
        <p:txBody>
          <a:bodyPr/>
          <a:lstStyle>
            <a:lvl1pPr marL="0" indent="0">
              <a:buNone/>
              <a:defRPr sz="3800"/>
            </a:lvl1pPr>
            <a:lvl2pPr marL="540784" indent="0">
              <a:buNone/>
              <a:defRPr sz="3200"/>
            </a:lvl2pPr>
            <a:lvl3pPr marL="1081566" indent="0">
              <a:buNone/>
              <a:defRPr sz="3000"/>
            </a:lvl3pPr>
            <a:lvl4pPr marL="1622351" indent="0">
              <a:buNone/>
              <a:defRPr sz="2500"/>
            </a:lvl4pPr>
            <a:lvl5pPr marL="2163133" indent="0">
              <a:buNone/>
              <a:defRPr sz="2500"/>
            </a:lvl5pPr>
            <a:lvl6pPr marL="2703918" indent="0">
              <a:buNone/>
              <a:defRPr sz="2500"/>
            </a:lvl6pPr>
            <a:lvl7pPr marL="3244702" indent="0">
              <a:buNone/>
              <a:defRPr sz="2500"/>
            </a:lvl7pPr>
            <a:lvl8pPr marL="3785484" indent="0">
              <a:buNone/>
              <a:defRPr sz="2500"/>
            </a:lvl8pPr>
            <a:lvl9pPr marL="4326269" indent="0">
              <a:buNone/>
              <a:defRPr sz="2500"/>
            </a:lvl9pPr>
          </a:lstStyle>
          <a:p>
            <a:endParaRPr lang="ar-DZ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528568" y="19724968"/>
            <a:ext cx="10801350" cy="2957868"/>
          </a:xfrm>
        </p:spPr>
        <p:txBody>
          <a:bodyPr/>
          <a:lstStyle>
            <a:lvl1pPr marL="0" indent="0">
              <a:buNone/>
              <a:defRPr sz="1700"/>
            </a:lvl1pPr>
            <a:lvl2pPr marL="540784" indent="0">
              <a:buNone/>
              <a:defRPr sz="1300"/>
            </a:lvl2pPr>
            <a:lvl3pPr marL="1081566" indent="0">
              <a:buNone/>
              <a:defRPr sz="1100"/>
            </a:lvl3pPr>
            <a:lvl4pPr marL="1622351" indent="0">
              <a:buNone/>
              <a:defRPr sz="1100"/>
            </a:lvl4pPr>
            <a:lvl5pPr marL="2163133" indent="0">
              <a:buNone/>
              <a:defRPr sz="1100"/>
            </a:lvl5pPr>
            <a:lvl6pPr marL="2703918" indent="0">
              <a:buNone/>
              <a:defRPr sz="1100"/>
            </a:lvl6pPr>
            <a:lvl7pPr marL="3244702" indent="0">
              <a:buNone/>
              <a:defRPr sz="1100"/>
            </a:lvl7pPr>
            <a:lvl8pPr marL="3785484" indent="0">
              <a:buNone/>
              <a:defRPr sz="1100"/>
            </a:lvl8pPr>
            <a:lvl9pPr marL="4326269" indent="0">
              <a:buNone/>
              <a:defRPr sz="11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D73F-6D79-46EC-ADA2-44FBD8A7208C}" type="datetimeFigureOut">
              <a:rPr lang="ar-DZ" smtClean="0"/>
              <a:pPr/>
              <a:t>15-11-1442</a:t>
            </a:fld>
            <a:endParaRPr lang="ar-DZ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AC00-F86E-4541-87E8-64CEE8575323}" type="slidenum">
              <a:rPr lang="ar-DZ" smtClean="0"/>
              <a:pPr/>
              <a:t>‹#›</a:t>
            </a:fld>
            <a:endParaRPr lang="ar-D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900113" y="1009296"/>
            <a:ext cx="16202026" cy="4200525"/>
          </a:xfrm>
          <a:prstGeom prst="rect">
            <a:avLst/>
          </a:prstGeom>
        </p:spPr>
        <p:txBody>
          <a:bodyPr vert="horz" lIns="108157" tIns="54079" rIns="108157" bIns="54079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DZ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00113" y="5880744"/>
            <a:ext cx="16202026" cy="16632914"/>
          </a:xfrm>
          <a:prstGeom prst="rect">
            <a:avLst/>
          </a:prstGeom>
        </p:spPr>
        <p:txBody>
          <a:bodyPr vert="horz" lIns="108157" tIns="54079" rIns="108157" bIns="54079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DZ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12901615" y="23359596"/>
            <a:ext cx="4200525" cy="1341834"/>
          </a:xfrm>
          <a:prstGeom prst="rect">
            <a:avLst/>
          </a:prstGeom>
        </p:spPr>
        <p:txBody>
          <a:bodyPr vert="horz" lIns="108157" tIns="54079" rIns="108157" bIns="54079" rtlCol="1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5D73F-6D79-46EC-ADA2-44FBD8A7208C}" type="datetimeFigureOut">
              <a:rPr lang="ar-DZ" smtClean="0"/>
              <a:pPr/>
              <a:t>15-11-1442</a:t>
            </a:fld>
            <a:endParaRPr lang="ar-DZ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6150769" y="23359596"/>
            <a:ext cx="5700713" cy="1341834"/>
          </a:xfrm>
          <a:prstGeom prst="rect">
            <a:avLst/>
          </a:prstGeom>
        </p:spPr>
        <p:txBody>
          <a:bodyPr vert="horz" lIns="108157" tIns="54079" rIns="108157" bIns="54079" rtlCol="1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DZ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900113" y="23359596"/>
            <a:ext cx="4200525" cy="1341834"/>
          </a:xfrm>
          <a:prstGeom prst="rect">
            <a:avLst/>
          </a:prstGeom>
        </p:spPr>
        <p:txBody>
          <a:bodyPr vert="horz" lIns="108157" tIns="54079" rIns="108157" bIns="54079" rtlCol="1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7AC00-F86E-4541-87E8-64CEE8575323}" type="slidenum">
              <a:rPr lang="ar-DZ" smtClean="0"/>
              <a:pPr/>
              <a:t>‹#›</a:t>
            </a:fld>
            <a:endParaRPr lang="ar-D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81566" rtl="1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5588" indent="-405588" algn="r" defTabSz="1081566" rtl="1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8773" indent="-337991" algn="r" defTabSz="1081566" rtl="1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51959" indent="-270393" algn="r" defTabSz="1081566" rtl="1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892743" indent="-270393" algn="r" defTabSz="1081566" rtl="1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433528" indent="-270393" algn="r" defTabSz="1081566" rtl="1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2974310" indent="-270393" algn="r" defTabSz="1081566" rtl="1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515094" indent="-270393" algn="r" defTabSz="1081566" rtl="1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055879" indent="-270393" algn="r" defTabSz="1081566" rtl="1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596661" indent="-270393" algn="r" defTabSz="1081566" rtl="1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DZ"/>
      </a:defPPr>
      <a:lvl1pPr marL="0" algn="r" defTabSz="1081566" rtl="1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0784" algn="r" defTabSz="1081566" rtl="1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1566" algn="r" defTabSz="1081566" rtl="1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22351" algn="r" defTabSz="1081566" rtl="1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3133" algn="r" defTabSz="1081566" rtl="1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03918" algn="r" defTabSz="1081566" rtl="1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44702" algn="r" defTabSz="1081566" rtl="1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85484" algn="r" defTabSz="1081566" rtl="1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26269" algn="r" defTabSz="1081566" rtl="1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mailto:Abderazakmagoura@gmail.com07.79.25.93.55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857193" y="647208"/>
            <a:ext cx="16550078" cy="434883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8157" tIns="54079" rIns="108157" bIns="54079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4000" b="1" dirty="0" smtClean="0">
                <a:solidFill>
                  <a:srgbClr val="FF0000"/>
                </a:solidFill>
              </a:rPr>
              <a:t>Journées doctorales</a:t>
            </a:r>
          </a:p>
          <a:p>
            <a:pPr algn="ctr"/>
            <a:r>
              <a:rPr lang="ar-DZ" sz="4000" dirty="0" smtClean="0"/>
              <a:t> </a:t>
            </a:r>
            <a:r>
              <a:rPr lang="fr-FR" sz="4000" b="1" dirty="0" smtClean="0"/>
              <a:t> </a:t>
            </a:r>
            <a:r>
              <a:rPr lang="ar-DZ" sz="4000" dirty="0" smtClean="0"/>
              <a:t> </a:t>
            </a:r>
            <a:r>
              <a:rPr lang="fr-FR" sz="4000" b="1" dirty="0" smtClean="0">
                <a:solidFill>
                  <a:srgbClr val="00B0F0"/>
                </a:solidFill>
              </a:rPr>
              <a:t>Ville Et Intelligence Artificielle Problématique et gestion</a:t>
            </a:r>
          </a:p>
          <a:p>
            <a:pPr algn="ctr"/>
            <a:r>
              <a:rPr lang="ar-DZ" sz="4000" b="1" dirty="0" smtClean="0">
                <a:solidFill>
                  <a:srgbClr val="FF0000"/>
                </a:solidFill>
              </a:rPr>
              <a:t>التقييم البيئي كحتمية لنجاح المشروع العمراني . </a:t>
            </a:r>
          </a:p>
          <a:p>
            <a:pPr algn="ctr"/>
            <a:r>
              <a:rPr lang="ar-DZ" sz="4000" b="1" dirty="0" smtClean="0">
                <a:solidFill>
                  <a:srgbClr val="FF0000"/>
                </a:solidFill>
              </a:rPr>
              <a:t> دراسة حالة : وحدة الردم التقني للنفايات بأولاد عدي </a:t>
            </a:r>
            <a:r>
              <a:rPr lang="ar-DZ" sz="4000" b="1" dirty="0" err="1" smtClean="0">
                <a:solidFill>
                  <a:srgbClr val="FF0000"/>
                </a:solidFill>
              </a:rPr>
              <a:t>لقبالة</a:t>
            </a:r>
            <a:r>
              <a:rPr lang="ar-DZ" sz="4000" b="1" dirty="0" smtClean="0">
                <a:solidFill>
                  <a:srgbClr val="FF0000"/>
                </a:solidFill>
              </a:rPr>
              <a:t> .</a:t>
            </a:r>
            <a:r>
              <a:rPr lang="fr-FR" sz="4000" b="1" dirty="0" smtClean="0">
                <a:solidFill>
                  <a:srgbClr val="FF0000"/>
                </a:solidFill>
              </a:rPr>
              <a:t> </a:t>
            </a:r>
            <a:endParaRPr lang="ar-DZ" sz="4000" b="1" dirty="0" smtClean="0">
              <a:solidFill>
                <a:srgbClr val="FF0000"/>
              </a:solidFill>
            </a:endParaRPr>
          </a:p>
          <a:p>
            <a:pPr algn="ctr"/>
            <a:r>
              <a:rPr lang="ar-DZ" b="1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مقـــــورة</a:t>
            </a:r>
            <a:r>
              <a:rPr lang="ar-DZ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ar-DZ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عبد الـــــــرزاق </a:t>
            </a:r>
            <a:r>
              <a:rPr lang="ar-SA" baseline="300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01</a:t>
            </a:r>
            <a:r>
              <a:rPr lang="ar-DZ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،  رجـــم علـــــــــــــي</a:t>
            </a:r>
            <a:r>
              <a:rPr lang="ar-DZ" b="1" baseline="300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ar-DZ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ar-SA" baseline="30000" dirty="0" smtClean="0">
                <a:solidFill>
                  <a:schemeClr val="tx1"/>
                </a:solidFill>
                <a:latin typeface="Helvetica"/>
                <a:ea typeface="Times New Roman" pitchFamily="18" charset="0"/>
                <a:cs typeface="Arial" pitchFamily="34" charset="0"/>
              </a:rPr>
              <a:t>02</a:t>
            </a:r>
            <a:r>
              <a:rPr lang="ar-DZ" baseline="30000" dirty="0" smtClean="0">
                <a:solidFill>
                  <a:schemeClr val="tx1"/>
                </a:solidFill>
                <a:latin typeface="Helvetica"/>
                <a:ea typeface="Times New Roman" pitchFamily="18" charset="0"/>
                <a:cs typeface="Arial" pitchFamily="34" charset="0"/>
              </a:rPr>
              <a:t> </a:t>
            </a:r>
            <a:r>
              <a:rPr lang="ar-DZ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، </a:t>
            </a:r>
            <a:r>
              <a:rPr lang="ar-DZ" baseline="30000" dirty="0" smtClean="0">
                <a:solidFill>
                  <a:schemeClr val="tx1"/>
                </a:solidFill>
                <a:latin typeface="Helvetica"/>
                <a:ea typeface="Times New Roman" pitchFamily="18" charset="0"/>
                <a:cs typeface="Arial" pitchFamily="34" charset="0"/>
              </a:rPr>
              <a:t> </a:t>
            </a:r>
            <a:r>
              <a:rPr lang="ar-DZ" b="1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دهيمـــــــــــــي</a:t>
            </a:r>
            <a:r>
              <a:rPr lang="ar-DZ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سليــــــــــــــم </a:t>
            </a:r>
            <a:r>
              <a:rPr lang="ar-SA" baseline="30000" dirty="0" smtClean="0">
                <a:solidFill>
                  <a:schemeClr val="tx1"/>
                </a:solidFill>
                <a:latin typeface="Helvetica"/>
                <a:ea typeface="Times New Roman" pitchFamily="18" charset="0"/>
                <a:cs typeface="Arial" pitchFamily="34" charset="0"/>
              </a:rPr>
              <a:t>0</a:t>
            </a:r>
            <a:r>
              <a:rPr lang="ar-DZ" baseline="30000" dirty="0" smtClean="0">
                <a:solidFill>
                  <a:schemeClr val="tx1"/>
                </a:solidFill>
                <a:latin typeface="Helvetica"/>
                <a:ea typeface="Times New Roman" pitchFamily="18" charset="0"/>
                <a:cs typeface="Arial" pitchFamily="34" charset="0"/>
              </a:rPr>
              <a:t>3 .</a:t>
            </a:r>
            <a:endParaRPr lang="en-US" b="1" dirty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874791" algn="l"/>
              </a:tabLst>
            </a:pPr>
            <a:r>
              <a:rPr lang="ar-DZ" dirty="0" smtClean="0">
                <a:solidFill>
                  <a:srgbClr val="FF0000"/>
                </a:solidFill>
                <a:latin typeface="Simplified Arabic" pitchFamily="2" charset="-78"/>
                <a:ea typeface="Times New Roman" pitchFamily="18" charset="0"/>
                <a:cs typeface="Arial" pitchFamily="34" charset="0"/>
              </a:rPr>
              <a:t>  </a:t>
            </a:r>
            <a:r>
              <a:rPr lang="ar-SA" baseline="30000" dirty="0" smtClean="0">
                <a:solidFill>
                  <a:schemeClr val="tx1"/>
                </a:solidFill>
                <a:latin typeface="Helvetica"/>
                <a:ea typeface="Times New Roman" pitchFamily="18" charset="0"/>
                <a:cs typeface="Arial" pitchFamily="34" charset="0"/>
              </a:rPr>
              <a:t>01</a:t>
            </a:r>
            <a:r>
              <a:rPr lang="ar-SA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ar-SA" dirty="0" smtClean="0">
                <a:solidFill>
                  <a:schemeClr val="tx1"/>
                </a:solidFill>
                <a:latin typeface="Traditional Arabic" pitchFamily="2" charset="-78"/>
                <a:ea typeface="Times New Roman" pitchFamily="18" charset="0"/>
                <a:cs typeface="Arial" pitchFamily="34" charset="0"/>
              </a:rPr>
              <a:t>طالب</a:t>
            </a:r>
            <a:r>
              <a:rPr lang="ar-SA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ar-SA" dirty="0" smtClean="0">
                <a:solidFill>
                  <a:schemeClr val="tx1"/>
                </a:solidFill>
                <a:latin typeface="Traditional Arabic" pitchFamily="2" charset="-78"/>
                <a:ea typeface="Times New Roman" pitchFamily="18" charset="0"/>
                <a:cs typeface="Arial" pitchFamily="34" charset="0"/>
              </a:rPr>
              <a:t>دكتوراه ، السنة </a:t>
            </a:r>
            <a:r>
              <a:rPr lang="ar-DZ" dirty="0" smtClean="0">
                <a:solidFill>
                  <a:schemeClr val="tx1"/>
                </a:solidFill>
                <a:latin typeface="Traditional Arabic" pitchFamily="2" charset="-78"/>
                <a:ea typeface="Times New Roman" pitchFamily="18" charset="0"/>
                <a:cs typeface="Arial" pitchFamily="34" charset="0"/>
              </a:rPr>
              <a:t>الثانية</a:t>
            </a:r>
            <a:r>
              <a:rPr lang="ar-SA" dirty="0" smtClean="0">
                <a:solidFill>
                  <a:schemeClr val="tx1"/>
                </a:solidFill>
                <a:latin typeface="Traditional Arabic" pitchFamily="2" charset="-78"/>
                <a:ea typeface="Times New Roman" pitchFamily="18" charset="0"/>
                <a:cs typeface="Arial" pitchFamily="34" charset="0"/>
              </a:rPr>
              <a:t> تخصص تسيير المدن ، جامعة محمد </a:t>
            </a:r>
            <a:r>
              <a:rPr lang="ar-SA" dirty="0" err="1" smtClean="0">
                <a:solidFill>
                  <a:schemeClr val="tx1"/>
                </a:solidFill>
                <a:latin typeface="Traditional Arabic" pitchFamily="2" charset="-78"/>
                <a:ea typeface="Times New Roman" pitchFamily="18" charset="0"/>
                <a:cs typeface="Arial" pitchFamily="34" charset="0"/>
              </a:rPr>
              <a:t>بوضياف</a:t>
            </a:r>
            <a:r>
              <a:rPr lang="ar-SA" dirty="0" smtClean="0">
                <a:solidFill>
                  <a:schemeClr val="tx1"/>
                </a:solidFill>
                <a:latin typeface="Traditional Arabic" pitchFamily="2" charset="-78"/>
                <a:ea typeface="Times New Roman" pitchFamily="18" charset="0"/>
                <a:cs typeface="Arial" pitchFamily="34" charset="0"/>
              </a:rPr>
              <a:t> بالمسيلة ، مخبر المدينة البيئة المجتمع</a:t>
            </a:r>
            <a:r>
              <a:rPr lang="ar-DZ" dirty="0" smtClean="0">
                <a:solidFill>
                  <a:schemeClr val="tx1"/>
                </a:solidFill>
                <a:latin typeface="Traditional Arabic" pitchFamily="2" charset="-78"/>
                <a:ea typeface="Times New Roman" pitchFamily="18" charset="0"/>
                <a:cs typeface="Arial" pitchFamily="34" charset="0"/>
              </a:rPr>
              <a:t> </a:t>
            </a:r>
            <a:r>
              <a:rPr lang="ar-SA" dirty="0" smtClean="0">
                <a:solidFill>
                  <a:schemeClr val="tx1"/>
                </a:solidFill>
                <a:latin typeface="Traditional Arabic" pitchFamily="2" charset="-78"/>
                <a:ea typeface="Times New Roman" pitchFamily="18" charset="0"/>
                <a:cs typeface="Arial" pitchFamily="34" charset="0"/>
              </a:rPr>
              <a:t> و التنمية المستدامة</a:t>
            </a:r>
            <a:r>
              <a:rPr lang="ar-SA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raditional Arabic" pitchFamily="2" charset="-78"/>
              </a:rPr>
              <a:t> .   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raditional Arabic" pitchFamily="2" charset="-78"/>
              </a:rPr>
              <a:t>    </a:t>
            </a:r>
            <a:r>
              <a:rPr lang="ar-DZ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raditional Arabic" pitchFamily="2" charset="-78"/>
              </a:rPr>
              <a:t>         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raditional Arabic" pitchFamily="2" charset="-78"/>
                <a:hlinkClick r:id="rId3"/>
              </a:rPr>
              <a:t>Abderazakmagoura@gmail.com</a:t>
            </a:r>
            <a:r>
              <a:rPr lang="ar-SA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07.79.25.93</a:t>
            </a:r>
            <a:r>
              <a:rPr lang="ar-DZ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.</a:t>
            </a:r>
            <a:r>
              <a:rPr lang="ar-SA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55</a:t>
            </a:r>
            <a:r>
              <a:rPr lang="ar-DZ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raditional Arabic" pitchFamily="2" charset="-78"/>
              </a:rPr>
              <a:t> </a:t>
            </a:r>
            <a:r>
              <a:rPr lang="ar-SA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874791" algn="l"/>
              </a:tabLst>
            </a:pPr>
            <a:r>
              <a:rPr lang="ar-SA" baseline="300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02</a:t>
            </a:r>
            <a:r>
              <a:rPr lang="ar-SA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ar-SA" dirty="0">
                <a:solidFill>
                  <a:schemeClr val="tx1"/>
                </a:solidFill>
                <a:latin typeface="Traditional Arabic" pitchFamily="2" charset="-78"/>
                <a:ea typeface="Times New Roman" pitchFamily="18" charset="0"/>
                <a:cs typeface="Arial" pitchFamily="34" charset="0"/>
              </a:rPr>
              <a:t>أستاذ</a:t>
            </a:r>
            <a:r>
              <a:rPr lang="ar-SA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ar-SA" dirty="0">
                <a:solidFill>
                  <a:schemeClr val="tx1"/>
                </a:solidFill>
                <a:latin typeface="Traditional Arabic" pitchFamily="2" charset="-78"/>
                <a:ea typeface="Times New Roman" pitchFamily="18" charset="0"/>
                <a:cs typeface="Arial" pitchFamily="34" charset="0"/>
              </a:rPr>
              <a:t>التعليم العالي، جامعة محمد </a:t>
            </a:r>
            <a:r>
              <a:rPr lang="ar-SA" dirty="0" err="1">
                <a:solidFill>
                  <a:schemeClr val="tx1"/>
                </a:solidFill>
                <a:latin typeface="Traditional Arabic" pitchFamily="2" charset="-78"/>
                <a:ea typeface="Times New Roman" pitchFamily="18" charset="0"/>
                <a:cs typeface="Arial" pitchFamily="34" charset="0"/>
              </a:rPr>
              <a:t>بوضياف</a:t>
            </a:r>
            <a:r>
              <a:rPr lang="ar-SA" dirty="0">
                <a:solidFill>
                  <a:schemeClr val="tx1"/>
                </a:solidFill>
                <a:latin typeface="Traditional Arabic" pitchFamily="2" charset="-78"/>
                <a:ea typeface="Times New Roman" pitchFamily="18" charset="0"/>
                <a:cs typeface="Arial" pitchFamily="34" charset="0"/>
              </a:rPr>
              <a:t> بالمسيلة ، مخبر المدينة البيئة المجتمع </a:t>
            </a:r>
            <a:r>
              <a:rPr lang="ar-SA" dirty="0" err="1">
                <a:solidFill>
                  <a:schemeClr val="tx1"/>
                </a:solidFill>
                <a:latin typeface="Traditional Arabic" pitchFamily="2" charset="-78"/>
                <a:ea typeface="Times New Roman" pitchFamily="18" charset="0"/>
                <a:cs typeface="Arial" pitchFamily="34" charset="0"/>
              </a:rPr>
              <a:t>و</a:t>
            </a:r>
            <a:r>
              <a:rPr lang="ar-SA" dirty="0">
                <a:solidFill>
                  <a:schemeClr val="tx1"/>
                </a:solidFill>
                <a:latin typeface="Traditional Arabic" pitchFamily="2" charset="-78"/>
                <a:ea typeface="Times New Roman" pitchFamily="18" charset="0"/>
                <a:cs typeface="Arial" pitchFamily="34" charset="0"/>
              </a:rPr>
              <a:t> التنمية </a:t>
            </a:r>
            <a:r>
              <a:rPr lang="ar-SA" dirty="0" smtClean="0">
                <a:solidFill>
                  <a:schemeClr val="tx1"/>
                </a:solidFill>
                <a:latin typeface="Traditional Arabic" pitchFamily="2" charset="-78"/>
                <a:ea typeface="Times New Roman" pitchFamily="18" charset="0"/>
                <a:cs typeface="Arial" pitchFamily="34" charset="0"/>
              </a:rPr>
              <a:t>المستدامة</a:t>
            </a:r>
            <a:r>
              <a:rPr lang="ar-DZ" dirty="0" smtClean="0">
                <a:solidFill>
                  <a:schemeClr val="tx1"/>
                </a:solidFill>
                <a:latin typeface="Traditional Arabic" pitchFamily="2" charset="-78"/>
                <a:ea typeface="Times New Roman" pitchFamily="18" charset="0"/>
                <a:cs typeface="Arial" pitchFamily="34" charset="0"/>
              </a:rPr>
              <a:t> .</a:t>
            </a:r>
            <a:endParaRPr lang="ar-SA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 rot="10800000">
            <a:off x="2197791" y="5100585"/>
            <a:ext cx="14031876" cy="187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3" y="0"/>
            <a:ext cx="279341" cy="370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8157" tIns="54079" rIns="108157" bIns="54079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DZ" sz="1700" b="1" dirty="0">
                <a:solidFill>
                  <a:srgbClr val="1F497D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ar-D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8746000" y="25734544"/>
            <a:ext cx="293875" cy="464749"/>
          </a:xfrm>
          <a:prstGeom prst="rect">
            <a:avLst/>
          </a:prstGeom>
        </p:spPr>
        <p:txBody>
          <a:bodyPr wrap="none" lIns="108210" tIns="54105" rIns="108210" bIns="54105">
            <a:spAutoFit/>
          </a:bodyPr>
          <a:lstStyle/>
          <a:p>
            <a:pPr algn="ctr">
              <a:lnSpc>
                <a:spcPct val="110000"/>
              </a:lnSpc>
            </a:pPr>
            <a:r>
              <a:rPr lang="ar-DZ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3" name="مستطيل ذو زوايا قطرية مستديرة 22"/>
          <p:cNvSpPr/>
          <p:nvPr/>
        </p:nvSpPr>
        <p:spPr>
          <a:xfrm>
            <a:off x="820477" y="12387261"/>
            <a:ext cx="16467456" cy="841857"/>
          </a:xfrm>
          <a:prstGeom prst="round2Diag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8210" tIns="54105" rIns="108210" bIns="54105" rtlCol="1" anchor="ctr"/>
          <a:lstStyle/>
          <a:p>
            <a:r>
              <a:rPr lang="ar-DZ" sz="2200" b="1" dirty="0" smtClean="0">
                <a:solidFill>
                  <a:srgbClr val="FF0000"/>
                </a:solidFill>
              </a:rPr>
              <a:t>3-الكلمات </a:t>
            </a:r>
            <a:r>
              <a:rPr lang="ar-DZ" sz="2200" b="1" dirty="0" err="1" smtClean="0">
                <a:solidFill>
                  <a:srgbClr val="FF0000"/>
                </a:solidFill>
              </a:rPr>
              <a:t>المفتاحية</a:t>
            </a:r>
            <a:r>
              <a:rPr lang="ar-DZ" sz="2200" b="1" dirty="0" smtClean="0">
                <a:solidFill>
                  <a:srgbClr val="FF0000"/>
                </a:solidFill>
              </a:rPr>
              <a:t> </a:t>
            </a:r>
            <a:r>
              <a:rPr lang="ar-DZ" sz="2800" dirty="0" smtClean="0"/>
              <a:t>: </a:t>
            </a:r>
            <a:r>
              <a:rPr lang="ar-DZ" sz="2200" dirty="0" smtClean="0"/>
              <a:t>التقييم البيئي ، المشروع العمراني ، وحدة الردم التقني . </a:t>
            </a:r>
            <a:endParaRPr lang="ar-SA" sz="2200" dirty="0" smtClean="0"/>
          </a:p>
        </p:txBody>
      </p:sp>
      <p:cxnSp>
        <p:nvCxnSpPr>
          <p:cNvPr id="30" name="رابط مستقيم 29"/>
          <p:cNvCxnSpPr/>
          <p:nvPr/>
        </p:nvCxnSpPr>
        <p:spPr>
          <a:xfrm rot="10800000">
            <a:off x="2428830" y="13314084"/>
            <a:ext cx="14031876" cy="187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ABD ELRAZAK\Desktop\مجلد جديد ‫(3)‬\DSC060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1094" y="17102169"/>
            <a:ext cx="4822577" cy="35805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/>
          <a:srcRect l="15132" t="2269" r="14952" b="2741"/>
          <a:stretch>
            <a:fillRect/>
          </a:stretch>
        </p:blipFill>
        <p:spPr bwMode="auto">
          <a:xfrm rot="16200000">
            <a:off x="10046774" y="17333765"/>
            <a:ext cx="4829548" cy="9367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C:\Users\ABD ELRAZAK\Desktop\ملف الدكتوراه اليوم الدكتورالي\الموقع.jpg"/>
          <p:cNvPicPr>
            <a:picLocks noChangeAspect="1" noChangeArrowheads="1"/>
          </p:cNvPicPr>
          <p:nvPr/>
        </p:nvPicPr>
        <p:blipFill>
          <a:blip r:embed="rId6" cstate="print"/>
          <a:srcRect b="7952"/>
          <a:stretch>
            <a:fillRect/>
          </a:stretch>
        </p:blipFill>
        <p:spPr bwMode="auto">
          <a:xfrm>
            <a:off x="7929555" y="13542200"/>
            <a:ext cx="9072626" cy="5845985"/>
          </a:xfrm>
          <a:prstGeom prst="rect">
            <a:avLst/>
          </a:prstGeom>
          <a:noFill/>
        </p:spPr>
      </p:pic>
      <p:sp>
        <p:nvSpPr>
          <p:cNvPr id="18" name="شكل بيضاوي 17"/>
          <p:cNvSpPr/>
          <p:nvPr/>
        </p:nvSpPr>
        <p:spPr>
          <a:xfrm>
            <a:off x="7905767" y="22602895"/>
            <a:ext cx="595292" cy="5893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210" tIns="54105" rIns="108210" bIns="54105" rtlCol="1" anchor="ctr"/>
          <a:lstStyle/>
          <a:p>
            <a:pPr algn="ctr"/>
            <a:endParaRPr lang="ar-DZ" dirty="0">
              <a:solidFill>
                <a:srgbClr val="FF0000"/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10287009" y="23888779"/>
            <a:ext cx="3265630" cy="493987"/>
          </a:xfrm>
          <a:prstGeom prst="rect">
            <a:avLst/>
          </a:prstGeom>
          <a:noFill/>
        </p:spPr>
        <p:txBody>
          <a:bodyPr wrap="square" lIns="108210" tIns="54105" rIns="108210" bIns="54105" rtlCol="1">
            <a:spAutoFit/>
          </a:bodyPr>
          <a:lstStyle/>
          <a:p>
            <a:r>
              <a:rPr lang="ar-DZ" sz="2500" b="1" u="sng" dirty="0" smtClean="0">
                <a:latin typeface="Arabic Typesetting" pitchFamily="66" charset="-78"/>
                <a:cs typeface="Arabic Typesetting" pitchFamily="66" charset="-78"/>
              </a:rPr>
              <a:t>مخطط التجمع الحضري أولاد عدي </a:t>
            </a:r>
            <a:r>
              <a:rPr lang="ar-DZ" sz="2500" b="1" u="sng" dirty="0" err="1" smtClean="0">
                <a:latin typeface="Arabic Typesetting" pitchFamily="66" charset="-78"/>
                <a:cs typeface="Arabic Typesetting" pitchFamily="66" charset="-78"/>
              </a:rPr>
              <a:t>لقبالة</a:t>
            </a:r>
            <a:r>
              <a:rPr lang="ar-DZ" sz="2500" b="1" u="sng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endParaRPr lang="ar-DZ" sz="2500" b="1" u="sng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8072431" y="23745903"/>
            <a:ext cx="1500198" cy="463210"/>
          </a:xfrm>
          <a:prstGeom prst="rect">
            <a:avLst/>
          </a:prstGeom>
          <a:noFill/>
        </p:spPr>
        <p:txBody>
          <a:bodyPr wrap="square" lIns="108210" tIns="54105" rIns="108210" bIns="54105" rtlCol="1">
            <a:spAutoFit/>
          </a:bodyPr>
          <a:lstStyle/>
          <a:p>
            <a:r>
              <a:rPr lang="ar-DZ" sz="2300" b="1" u="sng" dirty="0" smtClean="0">
                <a:latin typeface="Arabic Typesetting" pitchFamily="66" charset="-78"/>
                <a:cs typeface="Arabic Typesetting" pitchFamily="66" charset="-78"/>
              </a:rPr>
              <a:t>وحدة  الردم التقني  </a:t>
            </a:r>
            <a:endParaRPr lang="ar-DZ" sz="2300" b="1" u="sng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22" name="سهم إلى اليسار 21"/>
          <p:cNvSpPr/>
          <p:nvPr/>
        </p:nvSpPr>
        <p:spPr>
          <a:xfrm rot="2764787">
            <a:off x="8341292" y="23334417"/>
            <a:ext cx="527383" cy="1953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210" tIns="54105" rIns="108210" bIns="54105" rtlCol="1" anchor="ctr"/>
          <a:lstStyle/>
          <a:p>
            <a:pPr algn="ctr"/>
            <a:endParaRPr lang="ar-DZ"/>
          </a:p>
        </p:txBody>
      </p:sp>
      <p:sp>
        <p:nvSpPr>
          <p:cNvPr id="24" name="مربع نص 23"/>
          <p:cNvSpPr txBox="1"/>
          <p:nvPr/>
        </p:nvSpPr>
        <p:spPr>
          <a:xfrm>
            <a:off x="4544837" y="20174003"/>
            <a:ext cx="1955958" cy="435237"/>
          </a:xfrm>
          <a:prstGeom prst="rect">
            <a:avLst/>
          </a:prstGeom>
          <a:noFill/>
        </p:spPr>
        <p:txBody>
          <a:bodyPr wrap="square" lIns="108210" tIns="54105" rIns="108210" bIns="54105" rtlCol="1">
            <a:spAutoFit/>
          </a:bodyPr>
          <a:lstStyle/>
          <a:p>
            <a:r>
              <a:rPr lang="ar-DZ" b="1" u="sng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صورة لوحدة الردم التقني .  </a:t>
            </a:r>
            <a:endParaRPr lang="ar-DZ" b="1" u="sng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cxnSp>
        <p:nvCxnSpPr>
          <p:cNvPr id="26" name="رابط كسهم مستقيم 25"/>
          <p:cNvCxnSpPr/>
          <p:nvPr/>
        </p:nvCxnSpPr>
        <p:spPr>
          <a:xfrm rot="16200000" flipH="1">
            <a:off x="10001258" y="18602369"/>
            <a:ext cx="2571766" cy="18573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53" name="Picture 5" descr="C:\Users\ABD ELRAZAK\Desktop\66666666.jpg"/>
          <p:cNvPicPr>
            <a:picLocks noChangeAspect="1" noChangeArrowheads="1"/>
          </p:cNvPicPr>
          <p:nvPr/>
        </p:nvPicPr>
        <p:blipFill>
          <a:blip r:embed="rId7"/>
          <a:srcRect l="12579" t="9395" r="10526" b="3821"/>
          <a:stretch>
            <a:fillRect/>
          </a:stretch>
        </p:blipFill>
        <p:spPr bwMode="auto">
          <a:xfrm>
            <a:off x="1428697" y="13387393"/>
            <a:ext cx="5715040" cy="3593096"/>
          </a:xfrm>
          <a:prstGeom prst="rect">
            <a:avLst/>
          </a:prstGeom>
          <a:noFill/>
        </p:spPr>
      </p:pic>
      <p:sp>
        <p:nvSpPr>
          <p:cNvPr id="34" name="شكل بيضاوي 33"/>
          <p:cNvSpPr/>
          <p:nvPr/>
        </p:nvSpPr>
        <p:spPr>
          <a:xfrm>
            <a:off x="2571705" y="16030599"/>
            <a:ext cx="1143008" cy="92869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210" tIns="54105" rIns="108210" bIns="54105" rtlCol="1" anchor="ctr"/>
          <a:lstStyle/>
          <a:p>
            <a:pPr algn="ctr"/>
            <a:endParaRPr lang="ar-DZ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3143209" y="16530665"/>
            <a:ext cx="4000528" cy="432432"/>
          </a:xfrm>
          <a:prstGeom prst="rect">
            <a:avLst/>
          </a:prstGeom>
          <a:noFill/>
        </p:spPr>
        <p:txBody>
          <a:bodyPr wrap="square" lIns="108210" tIns="54105" rIns="108210" bIns="54105" rtlCol="1">
            <a:spAutoFit/>
          </a:bodyPr>
          <a:lstStyle/>
          <a:p>
            <a:r>
              <a:rPr lang="ar-DZ" b="1" u="sng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صورة جوية ( </a:t>
            </a:r>
            <a:r>
              <a:rPr lang="ar-DZ" b="1" u="sng" dirty="0" err="1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غوغل</a:t>
            </a:r>
            <a:r>
              <a:rPr lang="ar-DZ" b="1" u="sng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 ارث ) تبين موقع وحدة الردم التقني .  </a:t>
            </a:r>
            <a:endParaRPr lang="ar-DZ" b="1" u="sng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8" name="مستطيل ذو زوايا قطرية مستديرة 37"/>
          <p:cNvSpPr/>
          <p:nvPr/>
        </p:nvSpPr>
        <p:spPr>
          <a:xfrm>
            <a:off x="785755" y="5243461"/>
            <a:ext cx="16538894" cy="7072362"/>
          </a:xfrm>
          <a:prstGeom prst="round2Diag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8210" tIns="54105" rIns="108210" bIns="54105" rtlCol="1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ar-DZ" sz="2200" b="1" dirty="0" smtClean="0">
                <a:solidFill>
                  <a:srgbClr val="FF0000"/>
                </a:solidFill>
              </a:rPr>
              <a:t>1- </a:t>
            </a:r>
            <a:r>
              <a:rPr lang="ar-SA" sz="2200" b="1" dirty="0" smtClean="0">
                <a:solidFill>
                  <a:srgbClr val="FF0000"/>
                </a:solidFill>
              </a:rPr>
              <a:t>تقديم بلدية أولاد عدي </a:t>
            </a:r>
            <a:r>
              <a:rPr lang="ar-DZ" sz="2200" b="1" dirty="0" smtClean="0">
                <a:solidFill>
                  <a:srgbClr val="FF0000"/>
                </a:solidFill>
              </a:rPr>
              <a:t>ل</a:t>
            </a:r>
            <a:r>
              <a:rPr lang="ar-SA" sz="2200" b="1" dirty="0" smtClean="0">
                <a:solidFill>
                  <a:srgbClr val="FF0000"/>
                </a:solidFill>
              </a:rPr>
              <a:t>قبالة :</a:t>
            </a:r>
            <a:endParaRPr lang="en-US" sz="2200" b="1" dirty="0" smtClean="0">
              <a:solidFill>
                <a:srgbClr val="FF0000"/>
              </a:solidFill>
            </a:endParaRPr>
          </a:p>
          <a:p>
            <a:pPr lvl="0" defTabSz="9144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200" dirty="0" smtClean="0">
                <a:solidFill>
                  <a:srgbClr val="FF0000"/>
                </a:solidFill>
              </a:rPr>
              <a:t>الموقع الجغرافي :</a:t>
            </a:r>
            <a:endParaRPr lang="en-US" sz="2200" dirty="0" smtClean="0">
              <a:solidFill>
                <a:srgbClr val="FF0000"/>
              </a:solidFill>
            </a:endParaRPr>
          </a:p>
          <a:p>
            <a:pPr lvl="0" defTabSz="9144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DZ" sz="2200" dirty="0" smtClean="0"/>
              <a:t>     </a:t>
            </a:r>
            <a:r>
              <a:rPr lang="ar-SA" sz="2200" dirty="0" smtClean="0"/>
              <a:t>موقع مدينة ما يعني مكانها على المستوى </a:t>
            </a:r>
            <a:r>
              <a:rPr lang="ar-SA" sz="2200" dirty="0" err="1" smtClean="0"/>
              <a:t>الجهوي</a:t>
            </a:r>
            <a:r>
              <a:rPr lang="ar-SA" sz="2200" dirty="0" smtClean="0"/>
              <a:t> ، الوطني وحتى الدولي ، تقدر بالنسبة للعناصر </a:t>
            </a:r>
            <a:r>
              <a:rPr lang="ar-SA" sz="2200" dirty="0" err="1" smtClean="0"/>
              <a:t>الطوبوغرافية</a:t>
            </a:r>
            <a:r>
              <a:rPr lang="ar-SA" sz="2200" dirty="0" smtClean="0"/>
              <a:t> والمحاور الكبرى لحركة السلع والأفراد .</a:t>
            </a:r>
            <a:endParaRPr lang="en-US" sz="2200" dirty="0" smtClean="0"/>
          </a:p>
          <a:p>
            <a:pPr lvl="0" defTabSz="9144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200" dirty="0" smtClean="0"/>
              <a:t>تقع بلدية أولاد عدي </a:t>
            </a:r>
            <a:r>
              <a:rPr lang="ar-SA" sz="2200" dirty="0" err="1" smtClean="0"/>
              <a:t>القبالة</a:t>
            </a:r>
            <a:r>
              <a:rPr lang="ar-SA" sz="2200" dirty="0" smtClean="0"/>
              <a:t> على السفوح الجنوبية لسلسة جبال </a:t>
            </a:r>
            <a:r>
              <a:rPr lang="ar-SA" sz="2200" dirty="0" err="1" smtClean="0"/>
              <a:t>الحضنة</a:t>
            </a:r>
            <a:r>
              <a:rPr lang="ar-SA" sz="2200" dirty="0" smtClean="0"/>
              <a:t> ، ونقطة تقاطع واد لعلق </a:t>
            </a:r>
            <a:r>
              <a:rPr lang="ar-SA" sz="2200" dirty="0" err="1" smtClean="0"/>
              <a:t>و</a:t>
            </a:r>
            <a:r>
              <a:rPr lang="ar-SA" sz="2200" dirty="0" smtClean="0"/>
              <a:t> واد مستورة ، واد </a:t>
            </a:r>
            <a:r>
              <a:rPr lang="ar-SA" sz="2200" dirty="0" err="1" smtClean="0"/>
              <a:t>لعوائز</a:t>
            </a:r>
            <a:r>
              <a:rPr lang="ar-SA" sz="2200" dirty="0" smtClean="0"/>
              <a:t> مع الطريق الوطني رقم 40 يمثل مركز المدينة أولاد عدي </a:t>
            </a:r>
            <a:r>
              <a:rPr lang="ar-DZ" sz="2200" dirty="0" smtClean="0"/>
              <a:t>ل</a:t>
            </a:r>
            <a:r>
              <a:rPr lang="ar-SA" sz="2200" dirty="0" smtClean="0"/>
              <a:t>قبالة ، وتمتد أراضيها حتى شط </a:t>
            </a:r>
            <a:r>
              <a:rPr lang="ar-SA" sz="2200" dirty="0" err="1" smtClean="0"/>
              <a:t>الحضنة</a:t>
            </a:r>
            <a:r>
              <a:rPr lang="ar-SA" sz="2200" dirty="0" smtClean="0"/>
              <a:t> .</a:t>
            </a:r>
            <a:endParaRPr lang="en-US" sz="2200" dirty="0" smtClean="0"/>
          </a:p>
          <a:p>
            <a:pPr defTabSz="9144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200" dirty="0" smtClean="0">
                <a:solidFill>
                  <a:srgbClr val="FF0000"/>
                </a:solidFill>
              </a:rPr>
              <a:t>الموقع الإداري :</a:t>
            </a:r>
            <a:endParaRPr lang="en-US" sz="2200" dirty="0" smtClean="0">
              <a:solidFill>
                <a:srgbClr val="FF0000"/>
              </a:solidFill>
            </a:endParaRPr>
          </a:p>
          <a:p>
            <a:pPr lvl="0" defTabSz="9144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DZ" sz="2200" dirty="0" smtClean="0"/>
              <a:t>     </a:t>
            </a:r>
            <a:r>
              <a:rPr lang="ar-SA" sz="2200" dirty="0" smtClean="0"/>
              <a:t>تقع مدينة أولاد عدي </a:t>
            </a:r>
            <a:r>
              <a:rPr lang="ar-SA" sz="2200" dirty="0" err="1" smtClean="0"/>
              <a:t>القبالة</a:t>
            </a:r>
            <a:r>
              <a:rPr lang="ar-SA" sz="2200" dirty="0" smtClean="0"/>
              <a:t> شرق مقر الولاية المسيلة ، وتبعد عن مقر الولاية بحوالي 30 كلم ، يحدها : </a:t>
            </a:r>
            <a:r>
              <a:rPr lang="ar-DZ" sz="2200" dirty="0" smtClean="0"/>
              <a:t> </a:t>
            </a:r>
            <a:endParaRPr lang="en-US" sz="2200" dirty="0" err="1" smtClean="0"/>
          </a:p>
          <a:p>
            <a:pPr lvl="0" defTabSz="9144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200" dirty="0" smtClean="0"/>
              <a:t>شمالا : بلدية </a:t>
            </a:r>
            <a:r>
              <a:rPr lang="ar-SA" sz="2200" dirty="0" err="1" smtClean="0"/>
              <a:t>تقلعيت</a:t>
            </a:r>
            <a:r>
              <a:rPr lang="ar-SA" sz="2200" dirty="0" smtClean="0"/>
              <a:t> ( ولاية برج </a:t>
            </a:r>
            <a:r>
              <a:rPr lang="ar-SA" sz="2200" dirty="0" err="1" smtClean="0"/>
              <a:t>بوعريريج</a:t>
            </a:r>
            <a:r>
              <a:rPr lang="ar-SA" sz="2200" dirty="0" smtClean="0"/>
              <a:t> ) + بلدية </a:t>
            </a:r>
            <a:r>
              <a:rPr lang="ar-SA" sz="2200" dirty="0" err="1" smtClean="0"/>
              <a:t>غيلاسة</a:t>
            </a:r>
            <a:r>
              <a:rPr lang="ar-SA" sz="2200" dirty="0" smtClean="0"/>
              <a:t> ( ولاية برج </a:t>
            </a:r>
            <a:r>
              <a:rPr lang="ar-SA" sz="2200" dirty="0" err="1" smtClean="0"/>
              <a:t>بوعريريج</a:t>
            </a:r>
            <a:r>
              <a:rPr lang="ar-SA" sz="2200" dirty="0" smtClean="0"/>
              <a:t> ) + بلدية </a:t>
            </a:r>
            <a:r>
              <a:rPr lang="ar-SA" sz="2200" dirty="0" err="1" smtClean="0"/>
              <a:t>المعاضيد</a:t>
            </a:r>
            <a:r>
              <a:rPr lang="ar-SA" sz="2200" dirty="0" smtClean="0"/>
              <a:t> </a:t>
            </a:r>
            <a:r>
              <a:rPr lang="ar-DZ" sz="2200" dirty="0" smtClean="0"/>
              <a:t>               </a:t>
            </a:r>
            <a:r>
              <a:rPr lang="ar-SA" sz="2200" dirty="0" smtClean="0"/>
              <a:t>جنوبا: بلدية عين الخضراء  </a:t>
            </a:r>
            <a:r>
              <a:rPr lang="ar-SA" sz="2200" dirty="0" err="1" smtClean="0"/>
              <a:t>و</a:t>
            </a:r>
            <a:r>
              <a:rPr lang="ar-SA" sz="2200" dirty="0" smtClean="0"/>
              <a:t>  بلدية </a:t>
            </a:r>
            <a:r>
              <a:rPr lang="ar-SA" sz="2200" dirty="0" err="1" smtClean="0"/>
              <a:t>السوامع</a:t>
            </a:r>
            <a:r>
              <a:rPr lang="ar-SA" sz="2200" dirty="0" smtClean="0"/>
              <a:t> .</a:t>
            </a:r>
            <a:endParaRPr lang="en-US" sz="2200" dirty="0" smtClean="0"/>
          </a:p>
          <a:p>
            <a:pPr lvl="0" defTabSz="9144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DZ" sz="2200" dirty="0" smtClean="0"/>
              <a:t>.</a:t>
            </a:r>
            <a:r>
              <a:rPr lang="fr-FR" sz="2200" dirty="0" smtClean="0"/>
              <a:t> </a:t>
            </a:r>
            <a:r>
              <a:rPr lang="ar-SA" sz="2200" dirty="0" smtClean="0"/>
              <a:t>شرقا : بلدية </a:t>
            </a:r>
            <a:r>
              <a:rPr lang="ar-SA" sz="2200" dirty="0" err="1" smtClean="0"/>
              <a:t>برهوم</a:t>
            </a:r>
            <a:r>
              <a:rPr lang="ar-SA" sz="2200" dirty="0" smtClean="0"/>
              <a:t> و بلدية </a:t>
            </a:r>
            <a:r>
              <a:rPr lang="ar-SA" sz="2200" dirty="0" err="1" smtClean="0"/>
              <a:t>الدهاهنة</a:t>
            </a:r>
            <a:r>
              <a:rPr lang="ar-SA" sz="2200" dirty="0" smtClean="0"/>
              <a:t> </a:t>
            </a:r>
            <a:r>
              <a:rPr lang="ar-DZ" sz="2200" dirty="0" smtClean="0"/>
              <a:t>  </a:t>
            </a:r>
            <a:r>
              <a:rPr lang="ar-SA" sz="2200" dirty="0" smtClean="0"/>
              <a:t> </a:t>
            </a:r>
            <a:r>
              <a:rPr lang="ar-DZ" sz="2200" dirty="0" smtClean="0"/>
              <a:t>                                                                                            </a:t>
            </a:r>
            <a:r>
              <a:rPr lang="ar-SA" sz="2200" dirty="0" smtClean="0"/>
              <a:t>غربا : بلدية أولاد </a:t>
            </a:r>
            <a:r>
              <a:rPr lang="ar-SA" sz="2200" dirty="0" err="1" smtClean="0"/>
              <a:t>دراج</a:t>
            </a:r>
            <a:r>
              <a:rPr lang="ar-SA" sz="2200" dirty="0" smtClean="0"/>
              <a:t>  و  بلدية </a:t>
            </a:r>
            <a:r>
              <a:rPr lang="ar-SA" sz="2200" dirty="0" err="1" smtClean="0"/>
              <a:t>السوامع</a:t>
            </a:r>
            <a:endParaRPr lang="en-US" sz="2200" dirty="0" smtClean="0"/>
          </a:p>
          <a:p>
            <a:r>
              <a:rPr lang="ar-DZ" sz="2200" b="1" dirty="0" smtClean="0">
                <a:solidFill>
                  <a:srgbClr val="FF0000"/>
                </a:solidFill>
              </a:rPr>
              <a:t>ويقدر عدد السكان  </a:t>
            </a:r>
            <a:r>
              <a:rPr lang="ar-SA" sz="2200" dirty="0" smtClean="0"/>
              <a:t>25450</a:t>
            </a:r>
            <a:r>
              <a:rPr lang="ar-DZ" sz="2200" dirty="0" smtClean="0"/>
              <a:t> نسمة حسب إحصائيات 2008 ، وحوالي  35000 نسمة حسب الإحصائيات الأخيرة .</a:t>
            </a:r>
            <a:endParaRPr lang="ar-DZ" sz="2200" b="1" dirty="0" smtClean="0">
              <a:solidFill>
                <a:srgbClr val="FF0000"/>
              </a:solidFill>
            </a:endParaRPr>
          </a:p>
          <a:p>
            <a:r>
              <a:rPr lang="ar-DZ" sz="2200" b="1" dirty="0" smtClean="0">
                <a:solidFill>
                  <a:srgbClr val="FF0000"/>
                </a:solidFill>
              </a:rPr>
              <a:t>2- وحدة الردم التقني بأولاد عدي </a:t>
            </a:r>
            <a:r>
              <a:rPr lang="ar-DZ" sz="2200" b="1" dirty="0" err="1" smtClean="0">
                <a:solidFill>
                  <a:srgbClr val="FF0000"/>
                </a:solidFill>
              </a:rPr>
              <a:t>لقبالة</a:t>
            </a:r>
            <a:r>
              <a:rPr lang="ar-DZ" sz="2200" b="1" dirty="0" smtClean="0">
                <a:solidFill>
                  <a:srgbClr val="FF0000"/>
                </a:solidFill>
              </a:rPr>
              <a:t>  :</a:t>
            </a:r>
            <a:endParaRPr lang="ar-DZ" sz="2200" dirty="0" smtClean="0"/>
          </a:p>
          <a:p>
            <a:r>
              <a:rPr lang="ar-DZ" sz="2200" dirty="0" smtClean="0"/>
              <a:t>     تقع في الجهة الغربية لمركز المدينة على بعد 3.5 كلم ، تتربع على مساحة 12800م2 محاطة بسياج مع انجاز غرفة خاصة بالعمال ، وتبعد عن الطريق الوطني رقم 40 بمسافة 512 </a:t>
            </a:r>
            <a:r>
              <a:rPr lang="ar-DZ" sz="2200" dirty="0" err="1" smtClean="0"/>
              <a:t>م</a:t>
            </a:r>
            <a:r>
              <a:rPr lang="ar-DZ" sz="2200" dirty="0" smtClean="0"/>
              <a:t> ، وتقدر تكلفة انجاز المشروع بحوالي 8.000.000.00 </a:t>
            </a:r>
            <a:r>
              <a:rPr lang="ar-DZ" sz="2200" dirty="0" err="1" smtClean="0"/>
              <a:t>دج</a:t>
            </a:r>
            <a:r>
              <a:rPr lang="ar-DZ" sz="2200" dirty="0" smtClean="0"/>
              <a:t> .</a:t>
            </a:r>
          </a:p>
          <a:p>
            <a:r>
              <a:rPr lang="ar-DZ" sz="2200" dirty="0" smtClean="0"/>
              <a:t>     استغل هذا المرفق لمدة ثلاث سنوات ولكن تم غلقه بسبب معارضة المواطنين لهذا المشروع بحجة الروائح الكريهة وعملية حرق النفايات ( سنة 2016 )، هذا ما اثر </a:t>
            </a:r>
          </a:p>
          <a:p>
            <a:r>
              <a:rPr lang="ar-DZ" sz="2200" dirty="0" smtClean="0"/>
              <a:t>على تسيير النفايات الحضرية على مستوى المدينة مما دفع بالبلدية للتعاقد مع مؤسسة الردم التقني بالمسيلة بمبلغ 6.000.000.00 </a:t>
            </a:r>
            <a:r>
              <a:rPr lang="ar-DZ" sz="2200" dirty="0" err="1" smtClean="0"/>
              <a:t>دج</a:t>
            </a:r>
            <a:r>
              <a:rPr lang="ar-DZ" sz="2200" dirty="0" smtClean="0"/>
              <a:t> للعام تقريبا .                                             </a:t>
            </a:r>
          </a:p>
          <a:p>
            <a:r>
              <a:rPr lang="ar-DZ" sz="2200" dirty="0" smtClean="0"/>
              <a:t>والسؤال المطروح هل خضع هذا المشروع لعملية التقييم البيئي أثناء مرحلة الدراسة واختيار الأرضية ( موقع المشروع ) خاصة انه يتم انجازه وفق رخصة وزارية ، وكيف ينجز          مشروع حيوي ومهم وترصد له مبالغ مالية ثم لا يستغل ولا يقوم بدوره ، خاصة أن المبلغ المرصود لنقل النفايات إلى مركز الردم التقني بالمسيلة  ( 30 كلم شرق مقر البلدية )       كان من الأجدر استغلاله في مشاريع تنموية أخرى البلدية بحاجة ماسة لها .</a:t>
            </a:r>
          </a:p>
          <a:p>
            <a:r>
              <a:rPr lang="ar-DZ" sz="2200" dirty="0" smtClean="0"/>
              <a:t>من خلال هذا المثال تتجلى لنا أهمية الدراسة الشاملة للمشروع كمرحلة أولية مهمة ، والتركيز على جميع العناصر خاصة عملية التقييم البيئي  لهذا المشروع لضمان نجاح   المشروع  وقيامه بدوره المحدد سلفا .</a:t>
            </a:r>
            <a:endParaRPr lang="ar-SA" sz="2200" dirty="0" smtClean="0"/>
          </a:p>
        </p:txBody>
      </p:sp>
      <p:sp>
        <p:nvSpPr>
          <p:cNvPr id="31" name="مربع نص 30"/>
          <p:cNvSpPr txBox="1"/>
          <p:nvPr/>
        </p:nvSpPr>
        <p:spPr>
          <a:xfrm>
            <a:off x="4857721" y="24460283"/>
            <a:ext cx="12215898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DZ" dirty="0" smtClean="0"/>
              <a:t>المراجع : المصلحة التقنية لبلدية أولاد عدي </a:t>
            </a:r>
            <a:r>
              <a:rPr lang="ar-DZ" dirty="0" err="1" smtClean="0"/>
              <a:t>لقبالة</a:t>
            </a:r>
            <a:r>
              <a:rPr lang="ar-DZ" dirty="0" smtClean="0"/>
              <a:t> + المخطط التوجيهي للتهيئة والتعمير( مراجعة 2015 ) . </a:t>
            </a:r>
            <a:endParaRPr lang="ar-DZ" dirty="0"/>
          </a:p>
        </p:txBody>
      </p:sp>
      <p:pic>
        <p:nvPicPr>
          <p:cNvPr id="1026" name="Picture 2" descr="G:\Screenshot_2021-06-24-20-24-55-878_com.facebook.katana.jpg"/>
          <p:cNvPicPr>
            <a:picLocks noChangeAspect="1" noChangeArrowheads="1"/>
          </p:cNvPicPr>
          <p:nvPr/>
        </p:nvPicPr>
        <p:blipFill>
          <a:blip r:embed="rId8"/>
          <a:srcRect t="38542" b="23077"/>
          <a:stretch>
            <a:fillRect/>
          </a:stretch>
        </p:blipFill>
        <p:spPr bwMode="auto">
          <a:xfrm>
            <a:off x="1857325" y="20765695"/>
            <a:ext cx="4786347" cy="3980340"/>
          </a:xfrm>
          <a:prstGeom prst="rect">
            <a:avLst/>
          </a:prstGeom>
          <a:noFill/>
        </p:spPr>
      </p:pic>
      <p:sp>
        <p:nvSpPr>
          <p:cNvPr id="32" name="مربع نص 31"/>
          <p:cNvSpPr txBox="1"/>
          <p:nvPr/>
        </p:nvSpPr>
        <p:spPr>
          <a:xfrm>
            <a:off x="1544441" y="24670793"/>
            <a:ext cx="5170668" cy="432432"/>
          </a:xfrm>
          <a:prstGeom prst="rect">
            <a:avLst/>
          </a:prstGeom>
          <a:noFill/>
        </p:spPr>
        <p:txBody>
          <a:bodyPr wrap="square" lIns="108210" tIns="54105" rIns="108210" bIns="54105" rtlCol="1">
            <a:spAutoFit/>
          </a:bodyPr>
          <a:lstStyle/>
          <a:p>
            <a:r>
              <a:rPr lang="ar-DZ" b="1" u="sng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صور توضح أزمة تسيير النفايات الحضرية .  </a:t>
            </a:r>
            <a:endParaRPr lang="ar-DZ" b="1" u="sng" dirty="0">
              <a:solidFill>
                <a:srgbClr val="00206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836</TotalTime>
  <Words>522</Words>
  <Application>Microsoft Office PowerPoint</Application>
  <PresentationFormat>مخصص</PresentationFormat>
  <Paragraphs>32</Paragraphs>
  <Slides>1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</vt:i4>
      </vt:variant>
    </vt:vector>
  </HeadingPairs>
  <TitlesOfParts>
    <vt:vector size="2" baseType="lpstr">
      <vt:lpstr>سمة Office</vt:lpstr>
      <vt:lpstr>الشريحة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MAGOURA</dc:creator>
  <cp:lastModifiedBy>ADB RAZEK</cp:lastModifiedBy>
  <cp:revision>149</cp:revision>
  <dcterms:created xsi:type="dcterms:W3CDTF">2020-10-19T12:14:31Z</dcterms:created>
  <dcterms:modified xsi:type="dcterms:W3CDTF">2021-06-24T20:10:59Z</dcterms:modified>
</cp:coreProperties>
</file>